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6"/>
  </p:sldMasterIdLst>
  <p:notesMasterIdLst>
    <p:notesMasterId r:id="rId21"/>
  </p:notesMasterIdLst>
  <p:handoutMasterIdLst>
    <p:handoutMasterId r:id="rId22"/>
  </p:handoutMasterIdLst>
  <p:sldIdLst>
    <p:sldId id="257" r:id="rId7"/>
    <p:sldId id="272" r:id="rId8"/>
    <p:sldId id="258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9" r:id="rId18"/>
    <p:sldId id="270" r:id="rId19"/>
    <p:sldId id="271" r:id="rId20"/>
  </p:sldIdLst>
  <p:sldSz cx="9144000" cy="5143500" type="screen16x9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22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7" d="100"/>
          <a:sy n="107" d="100"/>
        </p:scale>
        <p:origin x="-84" y="-58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AC4463-D064-6B46-9980-FE4A851AA04B}" type="datetimeFigureOut">
              <a:rPr lang="fr-FR" smtClean="0"/>
              <a:t>06/11/2016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9DC67C-FE44-794C-AB36-42B6F78B25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63104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8E10AC-92A1-2D4E-9F29-D294EF7F3F0A}" type="datetimeFigureOut">
              <a:rPr lang="fr-FR" smtClean="0"/>
              <a:t>06/11/2016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8355F7-D020-164F-9D9C-D772ACC8CD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55468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420825"/>
            <a:ext cx="5709353" cy="857250"/>
          </a:xfrm>
        </p:spPr>
        <p:txBody>
          <a:bodyPr anchor="b">
            <a:normAutofit/>
          </a:bodyPr>
          <a:lstStyle>
            <a:lvl1pPr algn="l">
              <a:defRPr sz="2800" b="1"/>
            </a:lvl1pPr>
          </a:lstStyle>
          <a:p>
            <a:r>
              <a:rPr lang="fr-CA" dirty="0" smtClean="0"/>
              <a:t>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10886"/>
            <a:ext cx="8015492" cy="2786999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8" name="Espace réservé du numéro de diapositive 3"/>
          <p:cNvSpPr>
            <a:spLocks noGrp="1"/>
          </p:cNvSpPr>
          <p:nvPr>
            <p:ph type="sldNum" sz="quarter" idx="4"/>
          </p:nvPr>
        </p:nvSpPr>
        <p:spPr>
          <a:xfrm>
            <a:off x="127000" y="4545012"/>
            <a:ext cx="666750" cy="598487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solidFill>
                  <a:srgbClr val="FFFFFF"/>
                </a:solidFill>
              </a:defRPr>
            </a:lvl1pPr>
          </a:lstStyle>
          <a:p>
            <a:fld id="{77F48725-9B0D-8C46-90CD-A29239B3D06E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97087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3"/>
          <p:cNvSpPr>
            <a:spLocks noGrp="1"/>
          </p:cNvSpPr>
          <p:nvPr>
            <p:ph type="sldNum" sz="quarter" idx="4"/>
          </p:nvPr>
        </p:nvSpPr>
        <p:spPr>
          <a:xfrm>
            <a:off x="127000" y="4545012"/>
            <a:ext cx="666750" cy="598487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solidFill>
                  <a:srgbClr val="FFFFFF"/>
                </a:solidFill>
              </a:defRPr>
            </a:lvl1pPr>
          </a:lstStyle>
          <a:p>
            <a:fld id="{77F48725-9B0D-8C46-90CD-A29239B3D06E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74689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emf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16-9_ppt_Bas_7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16437"/>
            <a:ext cx="9144000" cy="627063"/>
          </a:xfrm>
          <a:prstGeom prst="rect">
            <a:avLst/>
          </a:prstGeom>
        </p:spPr>
      </p:pic>
      <p:cxnSp>
        <p:nvCxnSpPr>
          <p:cNvPr id="8" name="Connecteur droit 7"/>
          <p:cNvCxnSpPr/>
          <p:nvPr/>
        </p:nvCxnSpPr>
        <p:spPr>
          <a:xfrm flipV="1">
            <a:off x="869950" y="4406900"/>
            <a:ext cx="0" cy="520700"/>
          </a:xfrm>
          <a:prstGeom prst="line">
            <a:avLst/>
          </a:prstGeom>
          <a:ln w="6350" cmpd="sng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Image 8"/>
          <p:cNvPicPr>
            <a:picLocks noChangeAspect="1"/>
          </p:cNvPicPr>
          <p:nvPr/>
        </p:nvPicPr>
        <p:blipFill>
          <a:blip r:embed="rId5">
            <a:alphaModFix amt="34000"/>
          </a:blip>
          <a:stretch>
            <a:fillRect/>
          </a:stretch>
        </p:blipFill>
        <p:spPr>
          <a:xfrm>
            <a:off x="7118350" y="4443204"/>
            <a:ext cx="1225550" cy="792275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 dirty="0" smtClean="0"/>
              <a:t>Cliquez pour modifier les styles du texte du masque</a:t>
            </a:r>
          </a:p>
          <a:p>
            <a:pPr lvl="1"/>
            <a:r>
              <a:rPr lang="fr-CA" dirty="0" smtClean="0"/>
              <a:t>Deuxième niveau</a:t>
            </a:r>
          </a:p>
          <a:p>
            <a:pPr lvl="2"/>
            <a:r>
              <a:rPr lang="fr-CA" dirty="0" smtClean="0"/>
              <a:t>Troisième niveau</a:t>
            </a:r>
          </a:p>
          <a:p>
            <a:pPr lvl="3"/>
            <a:r>
              <a:rPr lang="fr-CA" dirty="0" smtClean="0"/>
              <a:t>Quatrième niveau</a:t>
            </a:r>
          </a:p>
          <a:p>
            <a:pPr lvl="4"/>
            <a:r>
              <a:rPr lang="fr-CA" dirty="0" smtClean="0"/>
              <a:t>Cinquième niveau</a:t>
            </a:r>
            <a:endParaRPr lang="fr-FR" dirty="0"/>
          </a:p>
        </p:txBody>
      </p:sp>
      <p:sp>
        <p:nvSpPr>
          <p:cNvPr id="11" name="Espace réservé du numéro de diapositive 3"/>
          <p:cNvSpPr>
            <a:spLocks noGrp="1"/>
          </p:cNvSpPr>
          <p:nvPr>
            <p:ph type="sldNum" sz="quarter" idx="4"/>
          </p:nvPr>
        </p:nvSpPr>
        <p:spPr>
          <a:xfrm>
            <a:off x="127000" y="4545012"/>
            <a:ext cx="666750" cy="598487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solidFill>
                  <a:srgbClr val="FFFFFF"/>
                </a:solidFill>
              </a:defRPr>
            </a:lvl1pPr>
          </a:lstStyle>
          <a:p>
            <a:fld id="{77F48725-9B0D-8C46-90CD-A29239B3D06E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10167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16-9_ppt_Couverture_7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5" name="Grouper 4"/>
          <p:cNvGrpSpPr/>
          <p:nvPr/>
        </p:nvGrpSpPr>
        <p:grpSpPr>
          <a:xfrm>
            <a:off x="1823410" y="3576402"/>
            <a:ext cx="7320589" cy="1044732"/>
            <a:chOff x="1823410" y="3576402"/>
            <a:chExt cx="7320589" cy="1044732"/>
          </a:xfrm>
        </p:grpSpPr>
        <p:sp>
          <p:nvSpPr>
            <p:cNvPr id="6" name="Ellipse 5"/>
            <p:cNvSpPr/>
            <p:nvPr/>
          </p:nvSpPr>
          <p:spPr>
            <a:xfrm>
              <a:off x="1885950" y="3625850"/>
              <a:ext cx="927100" cy="92710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23410" y="3576402"/>
              <a:ext cx="7320589" cy="1044732"/>
            </a:xfrm>
            <a:prstGeom prst="rect">
              <a:avLst/>
            </a:prstGeom>
          </p:spPr>
        </p:pic>
      </p:grpSp>
      <p:sp>
        <p:nvSpPr>
          <p:cNvPr id="8" name="Titre 1"/>
          <p:cNvSpPr txBox="1">
            <a:spLocks/>
          </p:cNvSpPr>
          <p:nvPr/>
        </p:nvSpPr>
        <p:spPr>
          <a:xfrm>
            <a:off x="3670300" y="3605693"/>
            <a:ext cx="5067300" cy="381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FR" sz="2000" dirty="0" smtClean="0">
                <a:solidFill>
                  <a:srgbClr val="262E42"/>
                </a:solidFill>
                <a:cs typeface="Impact"/>
              </a:rPr>
              <a:t>RENCONTRE CITOYENNE</a:t>
            </a:r>
            <a:endParaRPr lang="fr-FR" sz="2000" dirty="0">
              <a:solidFill>
                <a:srgbClr val="262E42"/>
              </a:solidFill>
              <a:cs typeface="Impact"/>
            </a:endParaRPr>
          </a:p>
        </p:txBody>
      </p:sp>
      <p:sp>
        <p:nvSpPr>
          <p:cNvPr id="9" name="Sous-titre 2"/>
          <p:cNvSpPr txBox="1">
            <a:spLocks/>
          </p:cNvSpPr>
          <p:nvPr/>
        </p:nvSpPr>
        <p:spPr>
          <a:xfrm>
            <a:off x="4476750" y="3877636"/>
            <a:ext cx="4260850" cy="2794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fr-FR" sz="1200" dirty="0" smtClean="0">
                <a:solidFill>
                  <a:srgbClr val="262E42"/>
                </a:solidFill>
              </a:rPr>
              <a:t>DISTRICT DE HULL-WRIGHT</a:t>
            </a:r>
            <a:endParaRPr lang="fr-FR" sz="1200" dirty="0">
              <a:solidFill>
                <a:srgbClr val="262E42"/>
              </a:solidFill>
            </a:endParaRPr>
          </a:p>
        </p:txBody>
      </p:sp>
      <p:sp>
        <p:nvSpPr>
          <p:cNvPr id="10" name="Sous-titre 2"/>
          <p:cNvSpPr txBox="1">
            <a:spLocks/>
          </p:cNvSpPr>
          <p:nvPr/>
        </p:nvSpPr>
        <p:spPr>
          <a:xfrm>
            <a:off x="4476750" y="4273550"/>
            <a:ext cx="4260850" cy="2794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400" dirty="0" smtClean="0">
                <a:solidFill>
                  <a:srgbClr val="1D2233"/>
                </a:solidFill>
              </a:rPr>
              <a:t>| 16 novembre 2016</a:t>
            </a:r>
            <a:endParaRPr lang="fr-FR" sz="1400" dirty="0">
              <a:solidFill>
                <a:srgbClr val="1D22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10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20825"/>
            <a:ext cx="1704109" cy="472793"/>
          </a:xfrm>
        </p:spPr>
        <p:txBody>
          <a:bodyPr>
            <a:normAutofit fontScale="90000"/>
          </a:bodyPr>
          <a:lstStyle/>
          <a:p>
            <a:endParaRPr lang="fr-CA" dirty="0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5586797"/>
              </p:ext>
            </p:extLst>
          </p:nvPr>
        </p:nvGraphicFramePr>
        <p:xfrm>
          <a:off x="457200" y="1611313"/>
          <a:ext cx="8015288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9745"/>
                <a:gridCol w="5895543"/>
              </a:tblGrid>
              <a:tr h="370840">
                <a:tc>
                  <a:txBody>
                    <a:bodyPr/>
                    <a:lstStyle/>
                    <a:p>
                      <a:r>
                        <a:rPr lang="fr-CA" dirty="0" smtClean="0"/>
                        <a:t>PROJET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Épicerie </a:t>
                      </a:r>
                      <a:endParaRPr lang="fr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CA" dirty="0" smtClean="0"/>
                        <a:t>Description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Réserver enveloppe</a:t>
                      </a:r>
                      <a:r>
                        <a:rPr lang="fr-CA" baseline="0" dirty="0" smtClean="0"/>
                        <a:t> pour un éventuel projet</a:t>
                      </a:r>
                      <a:endParaRPr lang="fr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dirty="0" smtClean="0"/>
                        <a:t>Type</a:t>
                      </a:r>
                      <a:r>
                        <a:rPr lang="fr-CA" baseline="0" dirty="0" smtClean="0"/>
                        <a:t> de projet</a:t>
                      </a:r>
                      <a:endParaRPr lang="fr-CA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dirty="0" smtClean="0"/>
                        <a:t>Coûts</a:t>
                      </a:r>
                      <a:r>
                        <a:rPr lang="fr-CA" baseline="0" dirty="0" smtClean="0"/>
                        <a:t> estimés</a:t>
                      </a:r>
                      <a:endParaRPr lang="fr-CA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300 000 $</a:t>
                      </a:r>
                      <a:endParaRPr lang="fr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dirty="0" smtClean="0"/>
                        <a:t>Autres</a:t>
                      </a:r>
                      <a:r>
                        <a:rPr lang="fr-CA" baseline="0" dirty="0" smtClean="0"/>
                        <a:t> remarques</a:t>
                      </a:r>
                      <a:endParaRPr lang="fr-CA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F48725-9B0D-8C46-90CD-A29239B3D06E}" type="slidenum">
              <a:rPr lang="fr-FR" smtClean="0"/>
              <a:pPr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316195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420825"/>
            <a:ext cx="1579418" cy="524748"/>
          </a:xfrm>
        </p:spPr>
        <p:txBody>
          <a:bodyPr/>
          <a:lstStyle/>
          <a:p>
            <a:endParaRPr lang="fr-CA" dirty="0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4776515"/>
              </p:ext>
            </p:extLst>
          </p:nvPr>
        </p:nvGraphicFramePr>
        <p:xfrm>
          <a:off x="457200" y="1611313"/>
          <a:ext cx="8015288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6618"/>
                <a:gridCol w="5978670"/>
              </a:tblGrid>
              <a:tr h="370840">
                <a:tc>
                  <a:txBody>
                    <a:bodyPr/>
                    <a:lstStyle/>
                    <a:p>
                      <a:r>
                        <a:rPr lang="fr-CA" dirty="0" smtClean="0"/>
                        <a:t>PROJET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Terrain</a:t>
                      </a:r>
                      <a:r>
                        <a:rPr lang="fr-CA" baseline="0" dirty="0" smtClean="0"/>
                        <a:t> intersection – rues Eddy et Vaudreuil</a:t>
                      </a:r>
                      <a:endParaRPr lang="fr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CA" dirty="0" smtClean="0"/>
                        <a:t>Description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Acquisition</a:t>
                      </a:r>
                      <a:r>
                        <a:rPr lang="fr-CA" baseline="0" dirty="0" smtClean="0"/>
                        <a:t> du terrain</a:t>
                      </a:r>
                      <a:endParaRPr lang="fr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dirty="0" smtClean="0"/>
                        <a:t>Type</a:t>
                      </a:r>
                      <a:r>
                        <a:rPr lang="fr-CA" baseline="0" dirty="0" smtClean="0"/>
                        <a:t> de projet</a:t>
                      </a:r>
                      <a:endParaRPr lang="fr-CA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dirty="0" smtClean="0"/>
                        <a:t>Coûts</a:t>
                      </a:r>
                      <a:r>
                        <a:rPr lang="fr-CA" baseline="0" dirty="0" smtClean="0"/>
                        <a:t> estimés</a:t>
                      </a:r>
                      <a:endParaRPr lang="fr-CA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dirty="0" smtClean="0"/>
                        <a:t>Autres</a:t>
                      </a:r>
                      <a:r>
                        <a:rPr lang="fr-CA" baseline="0" dirty="0" smtClean="0"/>
                        <a:t> remarques</a:t>
                      </a:r>
                      <a:endParaRPr lang="fr-CA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F48725-9B0D-8C46-90CD-A29239B3D06E}" type="slidenum">
              <a:rPr lang="fr-FR" smtClean="0"/>
              <a:pPr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306115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20825"/>
            <a:ext cx="3034145" cy="618266"/>
          </a:xfrm>
        </p:spPr>
        <p:txBody>
          <a:bodyPr/>
          <a:lstStyle/>
          <a:p>
            <a:endParaRPr lang="fr-CA" dirty="0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9885139"/>
              </p:ext>
            </p:extLst>
          </p:nvPr>
        </p:nvGraphicFramePr>
        <p:xfrm>
          <a:off x="457200" y="1611313"/>
          <a:ext cx="8015288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5055"/>
                <a:gridCol w="6020233"/>
              </a:tblGrid>
              <a:tr h="370840">
                <a:tc>
                  <a:txBody>
                    <a:bodyPr/>
                    <a:lstStyle/>
                    <a:p>
                      <a:r>
                        <a:rPr lang="fr-CA" dirty="0" smtClean="0"/>
                        <a:t>PROJETS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École Saint-Rédempteur</a:t>
                      </a:r>
                      <a:r>
                        <a:rPr lang="fr-CA" baseline="0" dirty="0" smtClean="0"/>
                        <a:t> – terrain de soccer</a:t>
                      </a:r>
                      <a:endParaRPr lang="fr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CA" dirty="0" smtClean="0"/>
                        <a:t>Description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Aménagement</a:t>
                      </a:r>
                      <a:r>
                        <a:rPr lang="fr-CA" baseline="0" dirty="0" smtClean="0"/>
                        <a:t> d’un terrain de soccer synthétique</a:t>
                      </a:r>
                      <a:endParaRPr lang="fr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dirty="0" smtClean="0"/>
                        <a:t>Type</a:t>
                      </a:r>
                      <a:r>
                        <a:rPr lang="fr-CA" baseline="0" dirty="0" smtClean="0"/>
                        <a:t> de projet</a:t>
                      </a:r>
                      <a:endParaRPr lang="fr-CA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dirty="0" smtClean="0"/>
                        <a:t>Coûts</a:t>
                      </a:r>
                      <a:r>
                        <a:rPr lang="fr-CA" baseline="0" dirty="0" smtClean="0"/>
                        <a:t> estimés</a:t>
                      </a:r>
                      <a:endParaRPr lang="fr-CA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15 000 $</a:t>
                      </a:r>
                      <a:endParaRPr lang="fr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dirty="0" smtClean="0"/>
                        <a:t>Autres</a:t>
                      </a:r>
                      <a:r>
                        <a:rPr lang="fr-CA" baseline="0" dirty="0" smtClean="0"/>
                        <a:t> remarques</a:t>
                      </a:r>
                      <a:endParaRPr lang="fr-CA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Projet</a:t>
                      </a:r>
                      <a:r>
                        <a:rPr lang="fr-CA" baseline="0" dirty="0" smtClean="0"/>
                        <a:t> évalué à 65 000 $. Autres bailleurs :école, gouvernement  du Québec et  entreprises</a:t>
                      </a:r>
                      <a:endParaRPr lang="fr-CA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F48725-9B0D-8C46-90CD-A29239B3D06E}" type="slidenum">
              <a:rPr lang="fr-FR" smtClean="0"/>
              <a:pPr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544405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420825"/>
            <a:ext cx="2036618" cy="514357"/>
          </a:xfrm>
        </p:spPr>
        <p:txBody>
          <a:bodyPr>
            <a:normAutofit fontScale="90000"/>
          </a:bodyPr>
          <a:lstStyle/>
          <a:p>
            <a:endParaRPr lang="fr-CA" dirty="0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4051956"/>
              </p:ext>
            </p:extLst>
          </p:nvPr>
        </p:nvGraphicFramePr>
        <p:xfrm>
          <a:off x="457200" y="1611313"/>
          <a:ext cx="8015288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4273"/>
                <a:gridCol w="6041015"/>
              </a:tblGrid>
              <a:tr h="370840">
                <a:tc>
                  <a:txBody>
                    <a:bodyPr/>
                    <a:lstStyle/>
                    <a:p>
                      <a:r>
                        <a:rPr lang="fr-CA" dirty="0" smtClean="0"/>
                        <a:t>PROJET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Parc</a:t>
                      </a:r>
                      <a:r>
                        <a:rPr lang="fr-CA" baseline="0" dirty="0" smtClean="0"/>
                        <a:t> de l’île </a:t>
                      </a:r>
                      <a:endParaRPr lang="fr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CA" dirty="0" smtClean="0"/>
                        <a:t>Description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Transformation</a:t>
                      </a:r>
                      <a:r>
                        <a:rPr lang="fr-CA" baseline="0" dirty="0" smtClean="0"/>
                        <a:t> du terrain soccer en surface synthétique</a:t>
                      </a:r>
                      <a:endParaRPr lang="fr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dirty="0" smtClean="0"/>
                        <a:t>Type</a:t>
                      </a:r>
                      <a:r>
                        <a:rPr lang="fr-CA" baseline="0" dirty="0" smtClean="0"/>
                        <a:t> de projet</a:t>
                      </a:r>
                      <a:endParaRPr lang="fr-CA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dirty="0" smtClean="0"/>
                        <a:t>Coûts</a:t>
                      </a:r>
                      <a:r>
                        <a:rPr lang="fr-CA" baseline="0" dirty="0" smtClean="0"/>
                        <a:t> estimés</a:t>
                      </a:r>
                      <a:endParaRPr lang="fr-CA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100 000 $</a:t>
                      </a:r>
                      <a:endParaRPr lang="fr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dirty="0" smtClean="0"/>
                        <a:t>Autres</a:t>
                      </a:r>
                      <a:r>
                        <a:rPr lang="fr-CA" baseline="0" dirty="0" smtClean="0"/>
                        <a:t> remarques</a:t>
                      </a:r>
                      <a:endParaRPr lang="fr-CA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mtClean="0"/>
                        <a:t>Partenariat :  </a:t>
                      </a:r>
                      <a:r>
                        <a:rPr lang="fr-CA" dirty="0" smtClean="0"/>
                        <a:t>ville , commission</a:t>
                      </a:r>
                      <a:r>
                        <a:rPr lang="fr-CA" baseline="0" dirty="0" smtClean="0"/>
                        <a:t> scolaire des Portages et Gouvernement </a:t>
                      </a:r>
                      <a:r>
                        <a:rPr lang="fr-CA" baseline="0" smtClean="0"/>
                        <a:t>du Québec</a:t>
                      </a:r>
                      <a:endParaRPr lang="fr-CA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F48725-9B0D-8C46-90CD-A29239B3D06E}" type="slidenum">
              <a:rPr lang="fr-FR" smtClean="0"/>
              <a:pPr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45752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20825"/>
            <a:ext cx="1932709" cy="555920"/>
          </a:xfrm>
        </p:spPr>
        <p:txBody>
          <a:bodyPr/>
          <a:lstStyle/>
          <a:p>
            <a:endParaRPr lang="fr-CA" dirty="0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9461836"/>
              </p:ext>
            </p:extLst>
          </p:nvPr>
        </p:nvGraphicFramePr>
        <p:xfrm>
          <a:off x="457200" y="1611313"/>
          <a:ext cx="8015288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573"/>
                <a:gridCol w="5926715"/>
              </a:tblGrid>
              <a:tr h="370840">
                <a:tc>
                  <a:txBody>
                    <a:bodyPr/>
                    <a:lstStyle/>
                    <a:p>
                      <a:r>
                        <a:rPr lang="fr-CA" dirty="0" smtClean="0"/>
                        <a:t>PROJET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CA" dirty="0" smtClean="0"/>
                        <a:t>Description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dirty="0" smtClean="0"/>
                        <a:t>Type</a:t>
                      </a:r>
                      <a:r>
                        <a:rPr lang="fr-CA" baseline="0" dirty="0" smtClean="0"/>
                        <a:t> de projet</a:t>
                      </a:r>
                      <a:endParaRPr lang="fr-CA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dirty="0" smtClean="0"/>
                        <a:t>Coûts</a:t>
                      </a:r>
                      <a:r>
                        <a:rPr lang="fr-CA" baseline="0" dirty="0" smtClean="0"/>
                        <a:t> estimés</a:t>
                      </a:r>
                      <a:endParaRPr lang="fr-CA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dirty="0" smtClean="0"/>
                        <a:t>Autres</a:t>
                      </a:r>
                      <a:r>
                        <a:rPr lang="fr-CA" baseline="0" dirty="0" smtClean="0"/>
                        <a:t> remarques</a:t>
                      </a:r>
                      <a:endParaRPr lang="fr-CA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F48725-9B0D-8C46-90CD-A29239B3D06E}" type="slidenum">
              <a:rPr lang="fr-FR" smtClean="0"/>
              <a:pPr/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41883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OBJECTIFS</a:t>
            </a:r>
            <a:endParaRPr lang="fr-C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Faire état des fonds discrétionnaires disponibles pour le district de Hull;</a:t>
            </a:r>
            <a:endParaRPr lang="fr-CA" dirty="0"/>
          </a:p>
          <a:p>
            <a:r>
              <a:rPr lang="fr-CA" dirty="0" smtClean="0"/>
              <a:t>Proposer des projets, identifier de nouveaux projets  et  échanger avec les organismes et les citoyens du district;</a:t>
            </a:r>
          </a:p>
          <a:p>
            <a:r>
              <a:rPr lang="fr-CA" dirty="0" smtClean="0"/>
              <a:t>Identifier le ou les projets à prioriser;</a:t>
            </a:r>
          </a:p>
          <a:p>
            <a:endParaRPr lang="fr-CA" dirty="0" smtClean="0"/>
          </a:p>
          <a:p>
            <a:endParaRPr lang="fr-CA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F48725-9B0D-8C46-90CD-A29239B3D06E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863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ENVELOPPES DISPONIBLES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Surplus ex –Hull									262 000 $</a:t>
            </a:r>
          </a:p>
          <a:p>
            <a:endParaRPr lang="fr-CA" dirty="0"/>
          </a:p>
          <a:p>
            <a:r>
              <a:rPr lang="fr-CA" dirty="0" smtClean="0"/>
              <a:t>Fonds développement des communautés			300 000 $</a:t>
            </a:r>
          </a:p>
          <a:p>
            <a:pPr marL="0" indent="0">
              <a:buNone/>
            </a:pPr>
            <a:endParaRPr lang="fr-CA" dirty="0"/>
          </a:p>
          <a:p>
            <a:pPr marL="0" indent="0">
              <a:buNone/>
            </a:pPr>
            <a:r>
              <a:rPr lang="fr-CA" dirty="0"/>
              <a:t>	</a:t>
            </a:r>
            <a:r>
              <a:rPr lang="fr-CA" b="1" dirty="0" smtClean="0"/>
              <a:t>Total												562 000 $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F48725-9B0D-8C46-90CD-A29239B3D06E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7732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20825"/>
            <a:ext cx="2026227" cy="452011"/>
          </a:xfrm>
        </p:spPr>
        <p:txBody>
          <a:bodyPr>
            <a:normAutofit fontScale="90000"/>
          </a:bodyPr>
          <a:lstStyle/>
          <a:p>
            <a:endParaRPr lang="fr-CA" dirty="0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0437425"/>
              </p:ext>
            </p:extLst>
          </p:nvPr>
        </p:nvGraphicFramePr>
        <p:xfrm>
          <a:off x="332509" y="1112550"/>
          <a:ext cx="8015288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3100"/>
                <a:gridCol w="6072188"/>
              </a:tblGrid>
              <a:tr h="370840">
                <a:tc>
                  <a:txBody>
                    <a:bodyPr/>
                    <a:lstStyle/>
                    <a:p>
                      <a:r>
                        <a:rPr lang="fr-CA" dirty="0" smtClean="0"/>
                        <a:t>PROJET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Centre  communautaire Père-Arthur </a:t>
                      </a:r>
                      <a:r>
                        <a:rPr lang="fr-CA" dirty="0" err="1" smtClean="0"/>
                        <a:t>Guertin</a:t>
                      </a:r>
                      <a:r>
                        <a:rPr lang="fr-CA" dirty="0" smtClean="0"/>
                        <a:t> - </a:t>
                      </a:r>
                      <a:endParaRPr lang="fr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CA" dirty="0" smtClean="0"/>
                        <a:t>Description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Aménagement  d’une toilette  pour personne  handicapée - 2e étage</a:t>
                      </a:r>
                      <a:endParaRPr lang="fr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dirty="0" smtClean="0"/>
                        <a:t>Type</a:t>
                      </a:r>
                      <a:r>
                        <a:rPr lang="fr-CA" baseline="0" dirty="0" smtClean="0"/>
                        <a:t> de projet</a:t>
                      </a:r>
                      <a:endParaRPr lang="fr-CA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dirty="0" smtClean="0"/>
                        <a:t>Coûts</a:t>
                      </a:r>
                      <a:r>
                        <a:rPr lang="fr-CA" baseline="0" dirty="0" smtClean="0"/>
                        <a:t> estimés</a:t>
                      </a:r>
                      <a:endParaRPr lang="fr-CA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30 000 $</a:t>
                      </a:r>
                      <a:endParaRPr lang="fr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dirty="0" smtClean="0"/>
                        <a:t>Autres</a:t>
                      </a:r>
                      <a:r>
                        <a:rPr lang="fr-CA" baseline="0" dirty="0" smtClean="0"/>
                        <a:t> remarques</a:t>
                      </a:r>
                      <a:endParaRPr lang="fr-CA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F48725-9B0D-8C46-90CD-A29239B3D06E}" type="slidenum">
              <a:rPr lang="fr-FR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3223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20825"/>
            <a:ext cx="3938155" cy="213020"/>
          </a:xfrm>
        </p:spPr>
        <p:txBody>
          <a:bodyPr>
            <a:normAutofit fontScale="90000"/>
          </a:bodyPr>
          <a:lstStyle/>
          <a:p>
            <a:endParaRPr lang="fr-CA" dirty="0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5030183"/>
              </p:ext>
            </p:extLst>
          </p:nvPr>
        </p:nvGraphicFramePr>
        <p:xfrm>
          <a:off x="426027" y="831273"/>
          <a:ext cx="7876309" cy="35973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7512"/>
                <a:gridCol w="6058797"/>
              </a:tblGrid>
              <a:tr h="399035">
                <a:tc>
                  <a:txBody>
                    <a:bodyPr/>
                    <a:lstStyle/>
                    <a:p>
                      <a:r>
                        <a:rPr lang="fr-CA" dirty="0" smtClean="0"/>
                        <a:t>PROJET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Fontaine des Bâtisseurs – intersection</a:t>
                      </a:r>
                      <a:r>
                        <a:rPr lang="fr-CA" baseline="0" dirty="0" smtClean="0"/>
                        <a:t> Eddy et Alexandre-Tâché</a:t>
                      </a:r>
                      <a:endParaRPr lang="fr-CA" dirty="0"/>
                    </a:p>
                  </a:txBody>
                  <a:tcPr/>
                </a:tc>
              </a:tr>
              <a:tr h="1475881">
                <a:tc>
                  <a:txBody>
                    <a:bodyPr/>
                    <a:lstStyle/>
                    <a:p>
                      <a:r>
                        <a:rPr lang="fr-CA" dirty="0" smtClean="0"/>
                        <a:t>Description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200" dirty="0" smtClean="0"/>
                        <a:t>Restauration de la</a:t>
                      </a:r>
                      <a:r>
                        <a:rPr lang="fr-CA" sz="1200" baseline="0" dirty="0" smtClean="0"/>
                        <a:t> fontaine  (1978)</a:t>
                      </a:r>
                      <a:r>
                        <a:rPr lang="fr-CA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FONTAINE DES BÂTISSEURS / OEUVRE DE VINCENT</a:t>
                      </a:r>
                    </a:p>
                    <a:p>
                      <a:r>
                        <a:rPr lang="fr-CA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THÉBERGE CONÇUE À LA / DEMANDE DE LA VILLE DE</a:t>
                      </a:r>
                    </a:p>
                    <a:p>
                      <a:r>
                        <a:rPr lang="fr-CA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HULL, EN 1975, À / L’OCCASION DU CENTENAIRE</a:t>
                      </a:r>
                    </a:p>
                    <a:p>
                      <a:r>
                        <a:rPr lang="fr-CA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D’INCORPORATION DE LA VILLE, ET ÉRIGÉE POUR LES</a:t>
                      </a:r>
                    </a:p>
                    <a:p>
                      <a:r>
                        <a:rPr lang="fr-CA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CITOYENS / HULLOIS AVEC LA COLLABORATION ET LE /</a:t>
                      </a:r>
                    </a:p>
                    <a:p>
                      <a:r>
                        <a:rPr lang="fr-CA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SUPPORT DE LA SOCIÉTÉ CAMPEAU / DÉVOILÉE LE 25</a:t>
                      </a:r>
                    </a:p>
                    <a:p>
                      <a:r>
                        <a:rPr lang="fr-CA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SEPTEMBRE 1978</a:t>
                      </a:r>
                      <a:endParaRPr lang="fr-CA" sz="1200" dirty="0"/>
                    </a:p>
                  </a:txBody>
                  <a:tcPr/>
                </a:tc>
              </a:tr>
              <a:tr h="39356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dirty="0" smtClean="0"/>
                        <a:t>Type</a:t>
                      </a:r>
                      <a:r>
                        <a:rPr lang="fr-CA" baseline="0" dirty="0" smtClean="0"/>
                        <a:t> de projet</a:t>
                      </a:r>
                      <a:endParaRPr lang="fr-CA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</a:tr>
              <a:tr h="39903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dirty="0" smtClean="0"/>
                        <a:t>Coûts</a:t>
                      </a:r>
                      <a:r>
                        <a:rPr lang="fr-CA" baseline="0" dirty="0" smtClean="0"/>
                        <a:t> estimés</a:t>
                      </a:r>
                      <a:endParaRPr lang="fr-CA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215 000 $</a:t>
                      </a:r>
                      <a:endParaRPr lang="fr-CA" dirty="0"/>
                    </a:p>
                  </a:txBody>
                  <a:tcPr/>
                </a:tc>
              </a:tr>
              <a:tr h="68874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dirty="0" smtClean="0"/>
                        <a:t>Autres</a:t>
                      </a:r>
                      <a:r>
                        <a:rPr lang="fr-CA" baseline="0" dirty="0" smtClean="0"/>
                        <a:t> remarques</a:t>
                      </a:r>
                      <a:endParaRPr lang="fr-CA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Œuvre de l’artiste </a:t>
                      </a:r>
                      <a:r>
                        <a:rPr lang="fr-CA" dirty="0" err="1" smtClean="0"/>
                        <a:t>gatinois</a:t>
                      </a:r>
                      <a:r>
                        <a:rPr lang="fr-CA" baseline="0" dirty="0" smtClean="0"/>
                        <a:t> Vincent Théberge</a:t>
                      </a:r>
                    </a:p>
                    <a:p>
                      <a:endParaRPr lang="fr-CA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F48725-9B0D-8C46-90CD-A29239B3D06E}" type="slidenum">
              <a:rPr lang="fr-FR" smtClean="0"/>
              <a:pPr/>
              <a:t>5</a:t>
            </a:fld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6477" y="2088210"/>
            <a:ext cx="1319213" cy="1978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082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20825"/>
            <a:ext cx="1652155" cy="441620"/>
          </a:xfrm>
        </p:spPr>
        <p:txBody>
          <a:bodyPr>
            <a:normAutofit fontScale="90000"/>
          </a:bodyPr>
          <a:lstStyle/>
          <a:p>
            <a:endParaRPr lang="fr-CA" dirty="0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6802624"/>
              </p:ext>
            </p:extLst>
          </p:nvPr>
        </p:nvGraphicFramePr>
        <p:xfrm>
          <a:off x="457200" y="997528"/>
          <a:ext cx="8015288" cy="24679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9745"/>
                <a:gridCol w="5895543"/>
              </a:tblGrid>
              <a:tr h="493597">
                <a:tc>
                  <a:txBody>
                    <a:bodyPr/>
                    <a:lstStyle/>
                    <a:p>
                      <a:r>
                        <a:rPr lang="fr-CA" dirty="0" smtClean="0"/>
                        <a:t>PROJET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Parc de l’île  - site planche à</a:t>
                      </a:r>
                      <a:r>
                        <a:rPr lang="fr-CA" baseline="0" dirty="0" smtClean="0"/>
                        <a:t> roulettes </a:t>
                      </a:r>
                      <a:endParaRPr lang="fr-CA" dirty="0"/>
                    </a:p>
                  </a:txBody>
                  <a:tcPr/>
                </a:tc>
              </a:tr>
              <a:tr h="493597">
                <a:tc>
                  <a:txBody>
                    <a:bodyPr/>
                    <a:lstStyle/>
                    <a:p>
                      <a:r>
                        <a:rPr lang="fr-CA" dirty="0" smtClean="0"/>
                        <a:t>Description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 Mise</a:t>
                      </a:r>
                      <a:r>
                        <a:rPr lang="fr-CA" baseline="0" dirty="0" smtClean="0"/>
                        <a:t> à niveau et ajout d’équipements</a:t>
                      </a:r>
                      <a:endParaRPr lang="fr-CA" dirty="0"/>
                    </a:p>
                  </a:txBody>
                  <a:tcPr/>
                </a:tc>
              </a:tr>
              <a:tr h="49359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dirty="0" smtClean="0"/>
                        <a:t>Type</a:t>
                      </a:r>
                      <a:r>
                        <a:rPr lang="fr-CA" baseline="0" dirty="0" smtClean="0"/>
                        <a:t> de projet</a:t>
                      </a:r>
                      <a:endParaRPr lang="fr-CA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</a:tr>
              <a:tr h="49359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dirty="0" smtClean="0"/>
                        <a:t>Coûts</a:t>
                      </a:r>
                      <a:r>
                        <a:rPr lang="fr-CA" baseline="0" dirty="0" smtClean="0"/>
                        <a:t> estimés</a:t>
                      </a:r>
                      <a:endParaRPr lang="fr-CA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100 000</a:t>
                      </a:r>
                      <a:r>
                        <a:rPr lang="fr-CA" baseline="0" dirty="0" smtClean="0"/>
                        <a:t> $</a:t>
                      </a:r>
                      <a:endParaRPr lang="fr-CA" dirty="0"/>
                    </a:p>
                  </a:txBody>
                  <a:tcPr/>
                </a:tc>
              </a:tr>
              <a:tr h="49359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dirty="0" smtClean="0"/>
                        <a:t>Autres</a:t>
                      </a:r>
                      <a:r>
                        <a:rPr lang="fr-CA" baseline="0" dirty="0" smtClean="0"/>
                        <a:t> remarques</a:t>
                      </a:r>
                      <a:endParaRPr lang="fr-CA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F48725-9B0D-8C46-90CD-A29239B3D06E}" type="slidenum">
              <a:rPr lang="fr-FR" smtClean="0"/>
              <a:pPr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5838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 dirty="0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7950362"/>
              </p:ext>
            </p:extLst>
          </p:nvPr>
        </p:nvGraphicFramePr>
        <p:xfrm>
          <a:off x="457200" y="1611313"/>
          <a:ext cx="8015288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6227"/>
                <a:gridCol w="5989061"/>
              </a:tblGrid>
              <a:tr h="370840">
                <a:tc>
                  <a:txBody>
                    <a:bodyPr/>
                    <a:lstStyle/>
                    <a:p>
                      <a:r>
                        <a:rPr lang="fr-CA" dirty="0" smtClean="0"/>
                        <a:t>PROJET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Centre communautaire</a:t>
                      </a:r>
                      <a:r>
                        <a:rPr lang="fr-CA" baseline="0" dirty="0" smtClean="0"/>
                        <a:t> Dupuis (rue Isidore-</a:t>
                      </a:r>
                      <a:r>
                        <a:rPr lang="fr-CA" baseline="0" dirty="0" err="1" smtClean="0"/>
                        <a:t>Ostiguy</a:t>
                      </a:r>
                      <a:r>
                        <a:rPr lang="fr-CA" baseline="0" dirty="0" smtClean="0"/>
                        <a:t>)</a:t>
                      </a:r>
                      <a:endParaRPr lang="fr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CA" dirty="0" smtClean="0"/>
                        <a:t>Description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Ajout</a:t>
                      </a:r>
                      <a:r>
                        <a:rPr lang="fr-CA" baseline="0" dirty="0" smtClean="0"/>
                        <a:t> - unité de climatisation</a:t>
                      </a:r>
                      <a:endParaRPr lang="fr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dirty="0" smtClean="0"/>
                        <a:t>Type</a:t>
                      </a:r>
                      <a:r>
                        <a:rPr lang="fr-CA" baseline="0" dirty="0" smtClean="0"/>
                        <a:t> de projet</a:t>
                      </a:r>
                      <a:endParaRPr lang="fr-CA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dirty="0" smtClean="0"/>
                        <a:t>Coûts</a:t>
                      </a:r>
                      <a:r>
                        <a:rPr lang="fr-CA" baseline="0" dirty="0" smtClean="0"/>
                        <a:t> estimés</a:t>
                      </a:r>
                      <a:endParaRPr lang="fr-CA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15 000</a:t>
                      </a:r>
                      <a:r>
                        <a:rPr lang="fr-CA" baseline="0" dirty="0" smtClean="0"/>
                        <a:t> $</a:t>
                      </a:r>
                      <a:endParaRPr lang="fr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dirty="0" smtClean="0"/>
                        <a:t>Autres</a:t>
                      </a:r>
                      <a:r>
                        <a:rPr lang="fr-CA" baseline="0" dirty="0" smtClean="0"/>
                        <a:t> remarques</a:t>
                      </a:r>
                      <a:endParaRPr lang="fr-CA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F48725-9B0D-8C46-90CD-A29239B3D06E}" type="slidenum">
              <a:rPr lang="fr-FR" smtClean="0"/>
              <a:pPr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7824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20825"/>
            <a:ext cx="2545773" cy="379275"/>
          </a:xfrm>
        </p:spPr>
        <p:txBody>
          <a:bodyPr>
            <a:normAutofit fontScale="90000"/>
          </a:bodyPr>
          <a:lstStyle/>
          <a:p>
            <a:endParaRPr lang="fr-CA" dirty="0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6783259"/>
              </p:ext>
            </p:extLst>
          </p:nvPr>
        </p:nvGraphicFramePr>
        <p:xfrm>
          <a:off x="457200" y="1611313"/>
          <a:ext cx="8015288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0314"/>
                <a:gridCol w="6044974"/>
              </a:tblGrid>
              <a:tr h="370840">
                <a:tc>
                  <a:txBody>
                    <a:bodyPr/>
                    <a:lstStyle/>
                    <a:p>
                      <a:r>
                        <a:rPr lang="fr-CA" dirty="0" smtClean="0"/>
                        <a:t>PROJET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Plantation</a:t>
                      </a:r>
                      <a:r>
                        <a:rPr lang="fr-CA" baseline="0" dirty="0" smtClean="0"/>
                        <a:t> d’arbres </a:t>
                      </a:r>
                      <a:endParaRPr lang="fr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CA" dirty="0" smtClean="0"/>
                        <a:t>Description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Verdir le district</a:t>
                      </a:r>
                      <a:endParaRPr lang="fr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dirty="0" smtClean="0"/>
                        <a:t>Type</a:t>
                      </a:r>
                      <a:r>
                        <a:rPr lang="fr-CA" baseline="0" dirty="0" smtClean="0"/>
                        <a:t> de projet</a:t>
                      </a:r>
                      <a:endParaRPr lang="fr-CA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dirty="0" smtClean="0"/>
                        <a:t>Coûts</a:t>
                      </a:r>
                      <a:r>
                        <a:rPr lang="fr-CA" baseline="0" dirty="0" smtClean="0"/>
                        <a:t> estimés</a:t>
                      </a:r>
                      <a:endParaRPr lang="fr-CA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dirty="0" smtClean="0"/>
                        <a:t>Autres</a:t>
                      </a:r>
                      <a:r>
                        <a:rPr lang="fr-CA" baseline="0" dirty="0" smtClean="0"/>
                        <a:t> remarques</a:t>
                      </a:r>
                      <a:endParaRPr lang="fr-CA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600 $ par arbre</a:t>
                      </a:r>
                      <a:endParaRPr lang="fr-CA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F48725-9B0D-8C46-90CD-A29239B3D06E}" type="slidenum">
              <a:rPr lang="fr-FR" smtClean="0"/>
              <a:pPr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2990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20825"/>
            <a:ext cx="2067791" cy="348102"/>
          </a:xfrm>
        </p:spPr>
        <p:txBody>
          <a:bodyPr>
            <a:normAutofit fontScale="90000"/>
          </a:bodyPr>
          <a:lstStyle/>
          <a:p>
            <a:endParaRPr lang="fr-CA" dirty="0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3786678"/>
              </p:ext>
            </p:extLst>
          </p:nvPr>
        </p:nvGraphicFramePr>
        <p:xfrm>
          <a:off x="457200" y="1611313"/>
          <a:ext cx="8015288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2086"/>
                <a:gridCol w="6023202"/>
              </a:tblGrid>
              <a:tr h="370840">
                <a:tc>
                  <a:txBody>
                    <a:bodyPr/>
                    <a:lstStyle/>
                    <a:p>
                      <a:r>
                        <a:rPr lang="fr-CA" dirty="0" smtClean="0"/>
                        <a:t>PROJETS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/>
                      <a:r>
                        <a:rPr lang="fr-CA" dirty="0" smtClean="0"/>
                        <a:t>Parc</a:t>
                      </a:r>
                      <a:r>
                        <a:rPr lang="fr-CA" baseline="0" dirty="0" smtClean="0"/>
                        <a:t> Fontaine </a:t>
                      </a:r>
                      <a:endParaRPr lang="fr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CA" dirty="0" smtClean="0"/>
                        <a:t>Description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Aménagement de jeux d’eau</a:t>
                      </a:r>
                      <a:endParaRPr lang="fr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dirty="0" smtClean="0"/>
                        <a:t>Type</a:t>
                      </a:r>
                      <a:r>
                        <a:rPr lang="fr-CA" baseline="0" dirty="0" smtClean="0"/>
                        <a:t> de projet</a:t>
                      </a:r>
                      <a:endParaRPr lang="fr-CA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dirty="0" smtClean="0"/>
                        <a:t>Coûts</a:t>
                      </a:r>
                      <a:r>
                        <a:rPr lang="fr-CA" baseline="0" dirty="0" smtClean="0"/>
                        <a:t> estimés</a:t>
                      </a:r>
                      <a:endParaRPr lang="fr-CA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400 000 $</a:t>
                      </a:r>
                      <a:endParaRPr lang="fr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dirty="0" smtClean="0"/>
                        <a:t>Autres</a:t>
                      </a:r>
                      <a:r>
                        <a:rPr lang="fr-CA" baseline="0" dirty="0" smtClean="0"/>
                        <a:t> remarques</a:t>
                      </a:r>
                      <a:endParaRPr lang="fr-CA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F48725-9B0D-8C46-90CD-A29239B3D06E}" type="slidenum">
              <a:rPr lang="fr-FR" smtClean="0"/>
              <a:pPr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27015945"/>
      </p:ext>
    </p:extLst>
  </p:cSld>
  <p:clrMapOvr>
    <a:masterClrMapping/>
  </p:clrMapOvr>
</p:sld>
</file>

<file path=ppt/theme/theme1.xml><?xml version="1.0" encoding="utf-8"?>
<a:theme xmlns:a="http://schemas.openxmlformats.org/drawingml/2006/main" name="Rencontre citoyenne - District 8 - 16 novembre 2016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ots-clés xmlns="7d82aa48-8a16-49cc-ac2b-5d8384b3f6f6">gabarit
power point
présentation
</Mots-clés>
    <Description_x0020_du_x0020_contenu xmlns="7d82aa48-8a16-49cc-ac2b-5d8384b3f6f6">Nouvelle version 25.8.2015</Description_x0020_du_x0020_contenu>
    <Personne_x0020_contact xmlns="7d82aa48-8a16-49cc-ac2b-5d8384b3f6f6">
      <UserInfo>
        <DisplayName>Craig, Francine</DisplayName>
        <AccountId>163</AccountId>
        <AccountType/>
      </UserInfo>
    </Personne_x0020_contact>
    <ob0f145910e3444c963333ca8c4c27b7 xmlns="7d82aa48-8a16-49cc-ac2b-5d8384b3f6f6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Communications</TermName>
          <TermId xmlns="http://schemas.microsoft.com/office/infopath/2007/PartnerControls">a061f07c-655a-41ed-86a3-c961c4677396</TermId>
        </TermInfo>
      </Terms>
    </ob0f145910e3444c963333ca8c4c27b7>
    <TaxCatchAll xmlns="7d82aa48-8a16-49cc-ac2b-5d8384b3f6f6">
      <Value>84</Value>
      <Value>49</Value>
    </TaxCatchAll>
    <g21dd674f48149e985f8a53c40dead93 xmlns="7d82aa48-8a16-49cc-ac2b-5d8384b3f6f6">
      <Terms xmlns="http://schemas.microsoft.com/office/infopath/2007/PartnerControls">
        <TermInfo xmlns="http://schemas.microsoft.com/office/infopath/2007/PartnerControls">
          <TermName xmlns="http://schemas.microsoft.com/office/infopath/2007/PartnerControls">Service des communications</TermName>
          <TermId xmlns="http://schemas.microsoft.com/office/infopath/2007/PartnerControls">42ada229-952d-4a79-9aa7-0906454eae46</TermId>
        </TermInfo>
      </Terms>
    </g21dd674f48149e985f8a53c40dead93>
    <_DCDateCreated xmlns="http://schemas.microsoft.com/sharepoint/v3/fields">2015-08-25T04:00:00+00:00</_DCDateCreated>
    <S_x00e9_quence xmlns="4c31c651-138d-4f93-abbc-bf4048a1322c" xsi:nil="true"/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 simple" ma:contentTypeID="0x010100C75AB3EC7AE8804C976BD486BB50A2070D006FC0345077B0B745BBFBB51F1A238B1F" ma:contentTypeVersion="294" ma:contentTypeDescription="Crée un document simple" ma:contentTypeScope="" ma:versionID="16794e05cb173c5386da7ea7237f4c8f">
  <xsd:schema xmlns:xsd="http://www.w3.org/2001/XMLSchema" xmlns:xs="http://www.w3.org/2001/XMLSchema" xmlns:p="http://schemas.microsoft.com/office/2006/metadata/properties" xmlns:ns2="7d82aa48-8a16-49cc-ac2b-5d8384b3f6f6" xmlns:ns3="http://schemas.microsoft.com/sharepoint/v3/fields" xmlns:ns4="4c31c651-138d-4f93-abbc-bf4048a1322c" targetNamespace="http://schemas.microsoft.com/office/2006/metadata/properties" ma:root="true" ma:fieldsID="f3f4c03f0e0e79897b328477518fda4e" ns2:_="" ns3:_="" ns4:_="">
    <xsd:import namespace="7d82aa48-8a16-49cc-ac2b-5d8384b3f6f6"/>
    <xsd:import namespace="http://schemas.microsoft.com/sharepoint/v3/fields"/>
    <xsd:import namespace="4c31c651-138d-4f93-abbc-bf4048a1322c"/>
    <xsd:element name="properties">
      <xsd:complexType>
        <xsd:sequence>
          <xsd:element name="documentManagement">
            <xsd:complexType>
              <xsd:all>
                <xsd:element ref="ns2:Description_x0020_du_x0020_contenu" minOccurs="0"/>
                <xsd:element ref="ns2:Personne_x0020_contact" minOccurs="0"/>
                <xsd:element ref="ns3:_DCDateCreated" minOccurs="0"/>
                <xsd:element ref="ns2:Mots-clés" minOccurs="0"/>
                <xsd:element ref="ns4:S_x00e9_quence" minOccurs="0"/>
                <xsd:element ref="ns2:TaxCatchAll" minOccurs="0"/>
                <xsd:element ref="ns2:TaxCatchAllLabel" minOccurs="0"/>
                <xsd:element ref="ns2:ob0f145910e3444c963333ca8c4c27b7" minOccurs="0"/>
                <xsd:element ref="ns2:g21dd674f48149e985f8a53c40dead93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82aa48-8a16-49cc-ac2b-5d8384b3f6f6" elementFormDefault="qualified">
    <xsd:import namespace="http://schemas.microsoft.com/office/2006/documentManagement/types"/>
    <xsd:import namespace="http://schemas.microsoft.com/office/infopath/2007/PartnerControls"/>
    <xsd:element name="Description_x0020_du_x0020_contenu" ma:index="2" nillable="true" ma:displayName="Description" ma:internalName="Description_x0020_du_x0020_contenu">
      <xsd:simpleType>
        <xsd:restriction base="dms:Note"/>
      </xsd:simpleType>
    </xsd:element>
    <xsd:element name="Personne_x0020_contact" ma:index="5" nillable="true" ma:displayName="Personne contact" ma:description="Personne responsable pour du document de la formation etc." ma:list="UserInfo" ma:SharePointGroup="0" ma:internalName="Personne_x0020_contact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ots-clés" ma:index="7" nillable="true" ma:displayName="Mots-clés" ma:internalName="Mots_x002d_cl_x00e9_s">
      <xsd:simpleType>
        <xsd:restriction base="dms:Note">
          <xsd:maxLength value="255"/>
        </xsd:restriction>
      </xsd:simpleType>
    </xsd:element>
    <xsd:element name="TaxCatchAll" ma:index="9" nillable="true" ma:displayName="Colonne Attraper tout de Taxonomie" ma:hidden="true" ma:list="{020cf05f-aa49-4cce-8ff9-ff842ee7ad0e}" ma:internalName="TaxCatchAll" ma:showField="CatchAllData" ma:web="b18fde3e-defb-4fae-a87a-88d3dd42e0e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Colonne Attraper tout de Taxonomie1" ma:hidden="true" ma:list="{020cf05f-aa49-4cce-8ff9-ff842ee7ad0e}" ma:internalName="TaxCatchAllLabel" ma:readOnly="true" ma:showField="CatchAllDataLabel" ma:web="b18fde3e-defb-4fae-a87a-88d3dd42e0e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b0f145910e3444c963333ca8c4c27b7" ma:index="15" ma:taxonomy="true" ma:internalName="ob0f145910e3444c963333ca8c4c27b7" ma:taxonomyFieldName="Type_x0020_de_x0020_document" ma:displayName="Section" ma:indexed="true" ma:default="" ma:fieldId="{8b0f1459-10e3-444c-9633-33ca8c4c27b7}" ma:sspId="d90a544a-3231-4635-b94c-23d15b85c926" ma:termSetId="febc673d-695b-4f5c-9ef2-5d88465fedd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g21dd674f48149e985f8a53c40dead93" ma:index="18" ma:taxonomy="true" ma:internalName="g21dd674f48149e985f8a53c40dead93" ma:taxonomyFieldName="Service_x0020_responsable1" ma:displayName="Service" ma:indexed="true" ma:readOnly="false" ma:default="" ma:fieldId="{021dd674-f481-49e9-85f8-a53c40dead93}" ma:sspId="d90a544a-3231-4635-b94c-23d15b85c926" ma:termSetId="e3a2ca64-4049-4322-b730-a1901e7d06dd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DCDateCreated" ma:index="6" nillable="true" ma:displayName="Date de création" ma:description="Date à laquelle la ressource a été créée" ma:format="DateTime" ma:internalName="Date_x0020_de_x0020_cr_x00e9_ation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31c651-138d-4f93-abbc-bf4048a1322c" elementFormDefault="qualified">
    <xsd:import namespace="http://schemas.microsoft.com/office/2006/documentManagement/types"/>
    <xsd:import namespace="http://schemas.microsoft.com/office/infopath/2007/PartnerControls"/>
    <xsd:element name="S_x00e9_quence" ma:index="8" nillable="true" ma:displayName="Séquence" ma:decimals="0" ma:internalName="S_x00e9_quence" ma:percentage="FALSE">
      <xsd:simpleType>
        <xsd:restriction base="dms:Number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4" ma:displayName="Type de contenu"/>
        <xsd:element ref="dc:title" minOccurs="0" maxOccurs="1" ma:index="1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?mso-contentType ?>
<SharedContentType xmlns="Microsoft.SharePoint.Taxonomy.ContentTypeSync" SourceId="d90a544a-3231-4635-b94c-23d15b85c926" ContentTypeId="0x010100C75AB3EC7AE8804C976BD486BB50A2070D" PreviousValue="false"/>
</file>

<file path=customXml/itemProps1.xml><?xml version="1.0" encoding="utf-8"?>
<ds:datastoreItem xmlns:ds="http://schemas.openxmlformats.org/officeDocument/2006/customXml" ds:itemID="{5AB70E18-26D4-4F17-95C4-4DA99DF58E75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1FFD985D-878B-4B46-8E9B-4463B9FDDB9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BF7CC23-3C7C-425E-985C-E3573883829E}">
  <ds:schemaRefs>
    <ds:schemaRef ds:uri="http://purl.org/dc/terms/"/>
    <ds:schemaRef ds:uri="http://schemas.microsoft.com/office/2006/metadata/properties"/>
    <ds:schemaRef ds:uri="http://purl.org/dc/elements/1.1/"/>
    <ds:schemaRef ds:uri="http://www.w3.org/XML/1998/namespace"/>
    <ds:schemaRef ds:uri="http://schemas.openxmlformats.org/package/2006/metadata/core-properties"/>
    <ds:schemaRef ds:uri="http://purl.org/dc/dcmitype/"/>
    <ds:schemaRef ds:uri="7d82aa48-8a16-49cc-ac2b-5d8384b3f6f6"/>
    <ds:schemaRef ds:uri="http://schemas.microsoft.com/office/2006/documentManagement/types"/>
    <ds:schemaRef ds:uri="http://schemas.microsoft.com/office/infopath/2007/PartnerControls"/>
    <ds:schemaRef ds:uri="4c31c651-138d-4f93-abbc-bf4048a1322c"/>
    <ds:schemaRef ds:uri="http://schemas.microsoft.com/sharepoint/v3/fields"/>
  </ds:schemaRefs>
</ds:datastoreItem>
</file>

<file path=customXml/itemProps4.xml><?xml version="1.0" encoding="utf-8"?>
<ds:datastoreItem xmlns:ds="http://schemas.openxmlformats.org/officeDocument/2006/customXml" ds:itemID="{8C56CDBB-F6CF-410A-9BA7-FA4D90E5BB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d82aa48-8a16-49cc-ac2b-5d8384b3f6f6"/>
    <ds:schemaRef ds:uri="http://schemas.microsoft.com/sharepoint/v3/fields"/>
    <ds:schemaRef ds:uri="4c31c651-138d-4f93-abbc-bf4048a132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5.xml><?xml version="1.0" encoding="utf-8"?>
<ds:datastoreItem xmlns:ds="http://schemas.openxmlformats.org/officeDocument/2006/customXml" ds:itemID="{C0740506-9306-4062-B194-0B6AFCAB58FE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Rencontre citoyenne - District 8 - 16 novembre 2016</Template>
  <TotalTime>101</TotalTime>
  <Words>392</Words>
  <Application>Microsoft Office PowerPoint</Application>
  <PresentationFormat>Affichage à l'écran (16:9)</PresentationFormat>
  <Paragraphs>119</Paragraphs>
  <Slides>14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Rencontre citoyenne - District 8 - 16 novembre 2016</vt:lpstr>
      <vt:lpstr>Présentation PowerPoint</vt:lpstr>
      <vt:lpstr>OBJECTIFS</vt:lpstr>
      <vt:lpstr>ENVELOPPES DISPONIBLES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Ville de Gatineau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Bard, Luc</dc:creator>
  <cp:lastModifiedBy>Laferrière, Denise</cp:lastModifiedBy>
  <cp:revision>12</cp:revision>
  <dcterms:created xsi:type="dcterms:W3CDTF">2016-10-30T12:53:57Z</dcterms:created>
  <dcterms:modified xsi:type="dcterms:W3CDTF">2016-11-07T00:29:34Z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0x010100C75AB3EC7AE8804C976BD486BB50A2070D006FC0345077B0B745BBFBB51F1A238B1F</vt:lpwstr>
  </property>
  <property fmtid="{D5CDD505-2E9C-101B-9397-08002B2CF9AE}" pid="3" name="Type de document">
    <vt:lpwstr>84;#Communications|a061f07c-655a-41ed-86a3-c961c4677396</vt:lpwstr>
  </property>
  <property fmtid="{D5CDD505-2E9C-101B-9397-08002B2CF9AE}" pid="4" name="Service responsable1">
    <vt:lpwstr>49;#Service des communications|42ada229-952d-4a79-9aa7-0906454eae46</vt:lpwstr>
  </property>
</Properties>
</file>